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 bookmarkIdSeed="3">
  <p:sldMasterIdLst>
    <p:sldMasterId id="2147483660" r:id="rId1"/>
  </p:sldMasterIdLst>
  <p:notesMasterIdLst>
    <p:notesMasterId r:id="rId8"/>
  </p:notesMasterIdLst>
  <p:sldIdLst>
    <p:sldId id="1352" r:id="rId2"/>
    <p:sldId id="1353" r:id="rId3"/>
    <p:sldId id="1364" r:id="rId4"/>
    <p:sldId id="1367" r:id="rId5"/>
    <p:sldId id="1365" r:id="rId6"/>
    <p:sldId id="1366" r:id="rId7"/>
  </p:sldIdLst>
  <p:sldSz cx="12192000" cy="6858000"/>
  <p:notesSz cx="6797675" cy="9929813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002060"/>
    <a:srgbClr val="536DA6"/>
    <a:srgbClr val="C93B3B"/>
    <a:srgbClr val="E3372C"/>
    <a:srgbClr val="DBE1E3"/>
    <a:srgbClr val="D4F2F6"/>
    <a:srgbClr val="405A74"/>
    <a:srgbClr val="F8FAFC"/>
    <a:srgbClr val="2246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23" autoAdjust="0"/>
    <p:restoredTop sz="94125" autoAdjust="0"/>
  </p:normalViewPr>
  <p:slideViewPr>
    <p:cSldViewPr snapToGrid="0">
      <p:cViewPr varScale="1">
        <p:scale>
          <a:sx n="105" d="100"/>
          <a:sy n="105" d="100"/>
        </p:scale>
        <p:origin x="76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745A1-9F7A-4BD7-8B1D-4DCCBBC15C2E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F1541-4E9B-4133-99B4-F9BF4E65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647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4D773892-A2BE-76A8-5F20-E9A5C54C7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3F1239A7-5060-679C-56A3-6F44AC76E2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604812B6-1C30-A752-4016-B196231CA9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8405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F1541-4E9B-4133-99B4-F9BF4E65AEF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901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A11CE-24AC-4129-860A-A6FE1652B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3C95C7-3F38-478B-9BA3-0E9CA30A5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3A3CAD-8449-493F-B9BD-C4638B66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214DA-54B5-4327-BFE7-3F72AF9F3423}" type="datetime1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D6CCD0-55BC-46E3-B8FE-76C297C53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322E38-B322-4F4C-82D8-97A5BFE6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850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F4FCEB-54D9-485C-8D82-09852F7E1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E32099-F276-4E1E-9CAF-D94BB8A39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F4236E-7A43-41E2-9DB5-26600BE93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E0A5-1ED6-4115-87DD-317EB3D7FD21}" type="datetime1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0A0D3F-0954-4065-8BE3-59E72D3B9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7AB969-ED33-4016-8780-2B34CF263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707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2C5D00-2DB3-4EE1-83AB-5F83CFDF44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69E3F9-D3A5-46D4-86EE-70C8D6C9C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850E1E-211C-42AF-9D6D-54AD36B21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86CD-5BE7-44B2-9AFA-1906212C96B2}" type="datetime1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96DEDE-4BD8-446A-AD29-DBB43AE85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260ADB-4D3C-420F-8533-8AB2C6A2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184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09057-69F4-4D67-A8FE-6EF2B9BE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703CDC-26BD-4707-8A72-B3A8968DD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D90EE0-5D4B-41E6-822E-5EAF5E844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5534-EFE9-45F1-BBA7-AD8DD05FF639}" type="datetime1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180A21-B32F-4C29-A3B2-21B4D7494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8140FB-3F0B-4AA0-B29C-D07F2C763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71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F1D81-6098-4149-9B91-90970048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A2475E-3C81-4162-A1C4-AB1BAFFAE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7D9061-A797-4025-87EE-DD40958A1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86A5-C2E6-49BB-A350-1F7B8759D238}" type="datetime1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40A91F-3132-4865-A52E-A7F33975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BE7551-D4A0-4179-B128-B7DC190DC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04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B2F13-EC22-46B5-A0D0-C1434031D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D00F80-FDF9-4888-B25F-24161F6DC2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2C93D9-A9D3-4C48-9B28-6976A752D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BD32A0-5D14-4022-BE7A-50006542A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18AD4-FC17-4F15-9475-6443B1236E31}" type="datetime1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1901E6-B79E-44BA-A3BD-65A9CD2EE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EED921-7519-4C9A-9169-49333CEF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53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FD519D-0030-43B5-B196-7210E04A9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CF39C0-1241-4965-B684-9844122F9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D279D4-61C3-47A3-938B-A4B6247C96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3F69C35-AD48-4FD7-9414-D3802C5E2C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BDD7EF-0219-4CA8-8377-309DE651C1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97027A6-BAD9-49D3-80E4-A12FC2341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50E6-D06C-4472-B696-D356CA1FFF15}" type="datetime1">
              <a:rPr lang="ru-RU" smtClean="0"/>
              <a:t>08.09.2026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84BBE76-0877-4EC0-9DB2-0DF4C1E80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C27786E-0B2D-44D6-856E-71B09265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297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97F5FD-149E-445B-9F5D-EF805A3D3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65FCADF-B56A-498F-8111-6549BFD0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F0BE-CC07-4A32-B97E-6BA8A6E44BC2}" type="datetime1">
              <a:rPr lang="ru-RU" smtClean="0"/>
              <a:t>08.09.2026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17061F-233B-4B4D-BAD1-E65A95C02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0A48561-4E8C-402C-A68D-2EC19B08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26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6FE41F8-FE64-4FA6-A1AA-BFB291A2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451-8D10-4CC5-AF27-8FD17002B035}" type="datetime1">
              <a:rPr lang="ru-RU" smtClean="0"/>
              <a:t>08.09.2026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733DA02-75A6-47CB-9B55-A577EADDC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346FB80-D549-4315-B919-F6234D619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517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590FD8-8BF0-4E5B-803B-2CA82C8CC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CCF9F0-E373-446D-B6AF-697AC9CDF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859FDE-66F2-46FA-8FBB-728A6883F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DCDACB-AAC7-4333-AE1D-F05F0240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0FF46-F3FA-42FF-A35F-5E4F9A89D17A}" type="datetime1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ED1D8E-CBBC-4EC0-B296-AF9552D56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4177E3-075F-4F4A-BEA2-18B4821F2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239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B29596-3A62-4D1D-B615-026A6E6DB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D7ACAF0-7EA1-4C1C-A07F-8580F1B21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56D94C-27F9-4CB7-93DF-3B1933BA5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7EE135-67B0-4FC7-9733-85788F503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5AF-AADE-441E-A912-20554528605B}" type="datetime1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F7F769-0533-494D-A10F-7A6AAE84B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A67821-DD0C-410C-AC0B-80380BAD1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623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A8542-5A21-439F-8E6B-8A7D48956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4C2161-B9EC-449C-905F-177D5D27C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534DD-9B51-4E42-BDEE-F712FD8CF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085B0-B30C-499A-9853-8A01EC126056}" type="datetime1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FA64B0-DE1C-47F0-96FE-54DCEDF2AC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27DC87-F993-4FFB-9239-8E0FCC29E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43284-7258-4E9D-A80A-13B3D1089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89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4B45B223-78E1-117F-7DCA-1C07B2177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>
            <a:extLst>
              <a:ext uri="{FF2B5EF4-FFF2-40B4-BE49-F238E27FC236}">
                <a16:creationId xmlns:a16="http://schemas.microsoft.com/office/drawing/2014/main" id="{8B03F234-9F42-3EEB-0088-11CC7CA2863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>
            <a:extLst>
              <a:ext uri="{FF2B5EF4-FFF2-40B4-BE49-F238E27FC236}">
                <a16:creationId xmlns:a16="http://schemas.microsoft.com/office/drawing/2014/main" id="{6C6D379B-4960-EF0B-815E-CDA65D93615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ECE931-35F5-111E-9E89-ECAF6F61E77C}"/>
              </a:ext>
            </a:extLst>
          </p:cNvPr>
          <p:cNvSpPr txBox="1"/>
          <p:nvPr/>
        </p:nvSpPr>
        <p:spPr>
          <a:xfrm>
            <a:off x="774700" y="3944757"/>
            <a:ext cx="105542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800" dirty="0">
                <a:solidFill>
                  <a:srgbClr val="536DA6"/>
                </a:solidFill>
                <a:latin typeface="Arial Black" panose="020B0A04020102020204" pitchFamily="34" charset="0"/>
              </a:rPr>
              <a:t>Об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изменении</a:t>
            </a:r>
            <a:r>
              <a:rPr lang="ru-RU" sz="2800" dirty="0">
                <a:solidFill>
                  <a:srgbClr val="536DA6"/>
                </a:solidFill>
                <a:latin typeface="Arial Black" panose="020B0A04020102020204" pitchFamily="34" charset="0"/>
              </a:rPr>
              <a:t> формы, критериев оценки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заявок и отчетов действующих ФИП</a:t>
            </a:r>
            <a:endParaRPr lang="ru-RU" sz="2800" dirty="0">
              <a:solidFill>
                <a:srgbClr val="536DA6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C5502C-713F-CD98-125C-A3DB51A3932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E57CB53-B851-C15A-F3E8-95A50A1942E9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16B9DDE-B438-4471-81D0-5B71E0959675}"/>
              </a:ext>
            </a:extLst>
          </p:cNvPr>
          <p:cNvCxnSpPr>
            <a:cxnSpLocks/>
          </p:cNvCxnSpPr>
          <p:nvPr/>
        </p:nvCxnSpPr>
        <p:spPr>
          <a:xfrm>
            <a:off x="774700" y="4999388"/>
            <a:ext cx="10825117" cy="0"/>
          </a:xfrm>
          <a:prstGeom prst="line">
            <a:avLst/>
          </a:prstGeom>
          <a:ln>
            <a:solidFill>
              <a:srgbClr val="011D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FF04F72-48FE-663F-99A0-1710CF1B2964}"/>
              </a:ext>
            </a:extLst>
          </p:cNvPr>
          <p:cNvSpPr txBox="1"/>
          <p:nvPr/>
        </p:nvSpPr>
        <p:spPr>
          <a:xfrm>
            <a:off x="774700" y="5104117"/>
            <a:ext cx="1067598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>
                <a:solidFill>
                  <a:srgbClr val="002060"/>
                </a:solidFill>
                <a:latin typeface="Century" panose="02040604050505020304" pitchFamily="18" charset="0"/>
              </a:rPr>
              <a:t>МАЛАНДИН Владимир Владимирович</a:t>
            </a:r>
          </a:p>
          <a:p>
            <a:r>
              <a:rPr lang="ru-RU" sz="1600" dirty="0" err="1">
                <a:solidFill>
                  <a:srgbClr val="002060"/>
                </a:solidFill>
                <a:latin typeface="Century" panose="02040604050505020304" pitchFamily="18" charset="0"/>
              </a:rPr>
              <a:t>к.ист.н</a:t>
            </a:r>
            <a:r>
              <a:rPr lang="ru-RU" sz="1600" dirty="0">
                <a:solidFill>
                  <a:srgbClr val="002060"/>
                </a:solidFill>
                <a:latin typeface="Century" panose="02040604050505020304" pitchFamily="18" charset="0"/>
              </a:rPr>
              <a:t>., </a:t>
            </a:r>
            <a:r>
              <a:rPr lang="ru-RU" sz="1600">
                <a:solidFill>
                  <a:srgbClr val="002060"/>
                </a:solidFill>
                <a:latin typeface="Century" panose="02040604050505020304" pitchFamily="18" charset="0"/>
              </a:rPr>
              <a:t>директор учебно-научного </a:t>
            </a:r>
            <a:r>
              <a:rPr lang="ru-RU" sz="1600" dirty="0">
                <a:solidFill>
                  <a:srgbClr val="002060"/>
                </a:solidFill>
                <a:latin typeface="Century" panose="02040604050505020304" pitchFamily="18" charset="0"/>
              </a:rPr>
              <a:t>Центра приоритетных исследований и проблем подготовки научно-педагогических кадров, доцент кафедры истории России Института истории и политики Московского педагогического государственного университета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E54E47-A195-D77B-3451-612AE6EC624C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D5BAC3-4FAD-18F8-AFD9-D601A995E20D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495125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292B3-C1C1-A5E8-6AF5-A41958C19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E71845E-C1F0-971B-EF5C-EAABD86079F0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160CBA4-AA34-4AE1-82CE-1F6AED132EE3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A21EC1-A52E-34BB-8F02-468D69063DB5}"/>
              </a:ext>
            </a:extLst>
          </p:cNvPr>
          <p:cNvSpPr txBox="1"/>
          <p:nvPr/>
        </p:nvSpPr>
        <p:spPr>
          <a:xfrm>
            <a:off x="708494" y="1309587"/>
            <a:ext cx="11021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НОВЫЕ ПУНКТЫ ФОРМЫ ЗАЯВКИ В 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2026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ГОДУ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E2BA77-B8A7-FA68-7C00-A219D11490A3}"/>
              </a:ext>
            </a:extLst>
          </p:cNvPr>
          <p:cNvSpPr txBox="1"/>
          <p:nvPr/>
        </p:nvSpPr>
        <p:spPr>
          <a:xfrm>
            <a:off x="639235" y="1975715"/>
            <a:ext cx="115527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Рекомендуемое направление деятельности, которому соответствует тема проекта (программы)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B3D0FE-20B5-0C7B-D3D9-B710FF2C4194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1E8AF0-74FE-B952-F8C5-2B55B14CF2C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6" name="Google Shape;58;p13">
            <a:extLst>
              <a:ext uri="{FF2B5EF4-FFF2-40B4-BE49-F238E27FC236}">
                <a16:creationId xmlns:a16="http://schemas.microsoft.com/office/drawing/2014/main" id="{C544FB97-77FE-E70B-68D9-2AC92B2F8D2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9;p13">
            <a:extLst>
              <a:ext uri="{FF2B5EF4-FFF2-40B4-BE49-F238E27FC236}">
                <a16:creationId xmlns:a16="http://schemas.microsoft.com/office/drawing/2014/main" id="{A81F3577-87AF-835D-71EC-2B3D28192B9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1D46650-ECA9-7472-88B8-084C889D2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235" y="2481783"/>
            <a:ext cx="5981021" cy="72400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C87EBEB-CA82-5A57-7260-315E8626CF3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586" t="2091" r="3994" b="-2091"/>
          <a:stretch>
            <a:fillRect/>
          </a:stretch>
        </p:blipFill>
        <p:spPr>
          <a:xfrm>
            <a:off x="7205472" y="2314269"/>
            <a:ext cx="4415600" cy="3981142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776896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D87CB-9F52-4B46-2669-91C1A9EBF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0FEDA322-44BA-E941-780E-3F3C6D684094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F21BAF9-B0F7-BB3B-8DFE-D4DB914D282F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50A238-A0A9-0162-817A-B709FA543B9A}"/>
              </a:ext>
            </a:extLst>
          </p:cNvPr>
          <p:cNvSpPr txBox="1"/>
          <p:nvPr/>
        </p:nvSpPr>
        <p:spPr>
          <a:xfrm>
            <a:off x="708494" y="1309587"/>
            <a:ext cx="11021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НОВЫЕ ПУНКТЫ ФОРМЫ ЗАЯВКИ В 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2026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ГОДУ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D50BE7-D775-DB94-9938-EB0A2EF4E47B}"/>
              </a:ext>
            </a:extLst>
          </p:cNvPr>
          <p:cNvSpPr txBox="1"/>
          <p:nvPr/>
        </p:nvSpPr>
        <p:spPr>
          <a:xfrm>
            <a:off x="639235" y="1975715"/>
            <a:ext cx="115527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Рекомендуемое направление деятельности, которому соответствует тема проекта (программы)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1298BA-7341-EAA9-7F48-676A8AC22155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D208F74-E561-E8BE-79A0-106314DE756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6" name="Google Shape;58;p13">
            <a:extLst>
              <a:ext uri="{FF2B5EF4-FFF2-40B4-BE49-F238E27FC236}">
                <a16:creationId xmlns:a16="http://schemas.microsoft.com/office/drawing/2014/main" id="{D03B7AE6-195A-26C4-4735-E861A5B07D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9;p13">
            <a:extLst>
              <a:ext uri="{FF2B5EF4-FFF2-40B4-BE49-F238E27FC236}">
                <a16:creationId xmlns:a16="http://schemas.microsoft.com/office/drawing/2014/main" id="{B359450C-0D9F-7B9A-0AEC-038CE1D51F9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484180-73A3-88E9-1744-5D74FC9E23ED}"/>
              </a:ext>
            </a:extLst>
          </p:cNvPr>
          <p:cNvSpPr txBox="1"/>
          <p:nvPr/>
        </p:nvSpPr>
        <p:spPr>
          <a:xfrm>
            <a:off x="639235" y="2641510"/>
            <a:ext cx="586519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 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2026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году 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актуализирован перечень рекомендуемых направлений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деятельности федеральных инновационных площадок Минпросвещения России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C963D273-66B0-DD85-5C0A-DC1D985AD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672927"/>
              </p:ext>
            </p:extLst>
          </p:nvPr>
        </p:nvGraphicFramePr>
        <p:xfrm>
          <a:off x="6359906" y="2731991"/>
          <a:ext cx="5397500" cy="1887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295">
                  <a:extLst>
                    <a:ext uri="{9D8B030D-6E8A-4147-A177-3AD203B41FA5}">
                      <a16:colId xmlns:a16="http://schemas.microsoft.com/office/drawing/2014/main" val="2740485576"/>
                    </a:ext>
                  </a:extLst>
                </a:gridCol>
                <a:gridCol w="4688205">
                  <a:extLst>
                    <a:ext uri="{9D8B030D-6E8A-4147-A177-3AD203B41FA5}">
                      <a16:colId xmlns:a16="http://schemas.microsoft.com/office/drawing/2014/main" val="25723217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№ раздела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Структура направлений деятельности ФИП Минпросвещения России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3301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</a:rPr>
                        <a:t>1</a:t>
                      </a:r>
                      <a:endParaRPr lang="ru-RU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</a:rPr>
                        <a:t>Содержание образования</a:t>
                      </a:r>
                      <a:endParaRPr lang="ru-RU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3845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2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</a:rPr>
                        <a:t>Воспитательная работа</a:t>
                      </a:r>
                      <a:endParaRPr lang="ru-RU" sz="1200" kern="100" dirty="0"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758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3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</a:rPr>
                        <a:t>Система СПО и подготовка кадров</a:t>
                      </a:r>
                      <a:endParaRPr lang="ru-RU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0259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4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</a:rPr>
                        <a:t>Дополнительное образования детей</a:t>
                      </a:r>
                      <a:endParaRPr lang="ru-RU" sz="1200" kern="100" dirty="0"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08582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</a:rPr>
                        <a:t>5</a:t>
                      </a:r>
                      <a:endParaRPr lang="ru-RU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solidFill>
                            <a:srgbClr val="C00000"/>
                          </a:solidFill>
                          <a:effectLst/>
                        </a:rPr>
                        <a:t>Разное</a:t>
                      </a:r>
                      <a:endParaRPr lang="ru-RU" sz="1200" kern="100" dirty="0"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1588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177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33B28-2F69-11AE-15F3-D43056261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93FF470-979C-7AED-D31D-D6D09822E035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D4DBE7A-5FAB-D6D0-25F3-AB47207FDB04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847524-4C16-8CD1-3A41-3C2E4FEC4DC5}"/>
              </a:ext>
            </a:extLst>
          </p:cNvPr>
          <p:cNvSpPr txBox="1"/>
          <p:nvPr/>
        </p:nvSpPr>
        <p:spPr>
          <a:xfrm>
            <a:off x="708494" y="1309587"/>
            <a:ext cx="11021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НОВЫЕ ПУНКТЫ ФОРМЫ ЗАЯВКИ В 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2026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ГОДУ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15FE9-5A50-0C8D-95AA-AF322667453F}"/>
              </a:ext>
            </a:extLst>
          </p:cNvPr>
          <p:cNvSpPr txBox="1"/>
          <p:nvPr/>
        </p:nvSpPr>
        <p:spPr>
          <a:xfrm>
            <a:off x="639235" y="1975715"/>
            <a:ext cx="115527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Рекомендуемое направление деятельности, которому соответствует тема проекта (программы)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C039EE-374E-28DD-CBAA-E9F2C3FFF635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70F519-1BDC-A65F-031A-570C7BE36AD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6" name="Google Shape;58;p13">
            <a:extLst>
              <a:ext uri="{FF2B5EF4-FFF2-40B4-BE49-F238E27FC236}">
                <a16:creationId xmlns:a16="http://schemas.microsoft.com/office/drawing/2014/main" id="{0A786626-9911-DE0D-9B42-D673E68092F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9;p13">
            <a:extLst>
              <a:ext uri="{FF2B5EF4-FFF2-40B4-BE49-F238E27FC236}">
                <a16:creationId xmlns:a16="http://schemas.microsoft.com/office/drawing/2014/main" id="{2F7F143C-3E33-A83E-7422-BA390199472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46DA21-60CA-5660-0BE0-5DD7C147F5C7}"/>
              </a:ext>
            </a:extLst>
          </p:cNvPr>
          <p:cNvSpPr txBox="1"/>
          <p:nvPr/>
        </p:nvSpPr>
        <p:spPr>
          <a:xfrm>
            <a:off x="639235" y="2499407"/>
            <a:ext cx="115527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Среди новых рекомендуемых направлений деятельности ФИП: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208DAA-33E3-F1D4-58BA-FA0D9B5C7721}"/>
              </a:ext>
            </a:extLst>
          </p:cNvPr>
          <p:cNvSpPr txBox="1"/>
          <p:nvPr/>
        </p:nvSpPr>
        <p:spPr>
          <a:xfrm>
            <a:off x="615375" y="5450716"/>
            <a:ext cx="61310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Школа фиджитал-компетенций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63BD9F-F50D-37BA-1055-92CFAE3F778E}"/>
              </a:ext>
            </a:extLst>
          </p:cNvPr>
          <p:cNvSpPr txBox="1"/>
          <p:nvPr/>
        </p:nvSpPr>
        <p:spPr>
          <a:xfrm>
            <a:off x="658844" y="3475331"/>
            <a:ext cx="115331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Цифровая трансформация музея: от статичной экспозиции к мультимедийному центру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E72BF7-AB9D-C72C-CA13-53D321EF8506}"/>
              </a:ext>
            </a:extLst>
          </p:cNvPr>
          <p:cNvSpPr txBox="1"/>
          <p:nvPr/>
        </p:nvSpPr>
        <p:spPr>
          <a:xfrm>
            <a:off x="637948" y="4209060"/>
            <a:ext cx="114638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Инновационные методики в дополнительном образовании детей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A33801-52D1-F95C-0A18-A51F0DEC641D}"/>
              </a:ext>
            </a:extLst>
          </p:cNvPr>
          <p:cNvSpPr txBox="1"/>
          <p:nvPr/>
        </p:nvSpPr>
        <p:spPr>
          <a:xfrm>
            <a:off x="642807" y="4687346"/>
            <a:ext cx="114162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Реализация дополнительных общеобразовательных программ: обновление содержания, методик и технологий дополнительного образования детей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F7A690-4940-DB28-B0A8-2E38F1229E09}"/>
              </a:ext>
            </a:extLst>
          </p:cNvPr>
          <p:cNvSpPr txBox="1"/>
          <p:nvPr/>
        </p:nvSpPr>
        <p:spPr>
          <a:xfrm>
            <a:off x="635341" y="5905707"/>
            <a:ext cx="110964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Проект «Без срока давности» как инструмент сохранения исторической памяти.</a:t>
            </a:r>
          </a:p>
        </p:txBody>
      </p:sp>
      <p:pic>
        <p:nvPicPr>
          <p:cNvPr id="25" name="Рисунок 24" descr="флажок установлен со сплошной заливкой">
            <a:extLst>
              <a:ext uri="{FF2B5EF4-FFF2-40B4-BE49-F238E27FC236}">
                <a16:creationId xmlns:a16="http://schemas.microsoft.com/office/drawing/2014/main" id="{839091E7-7ED5-521A-50C6-CA0F632B0A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87884" y="3346704"/>
            <a:ext cx="914400" cy="925001"/>
          </a:xfrm>
          <a:prstGeom prst="rect">
            <a:avLst/>
          </a:prstGeom>
        </p:spPr>
      </p:pic>
      <p:pic>
        <p:nvPicPr>
          <p:cNvPr id="27" name="Рисунок 26" descr="флажок установлен со сплошной заливкой">
            <a:extLst>
              <a:ext uri="{FF2B5EF4-FFF2-40B4-BE49-F238E27FC236}">
                <a16:creationId xmlns:a16="http://schemas.microsoft.com/office/drawing/2014/main" id="{2FADB77A-3AE0-5882-59DE-B823B16740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87139" y="3970203"/>
            <a:ext cx="914400" cy="914400"/>
          </a:xfrm>
          <a:prstGeom prst="rect">
            <a:avLst/>
          </a:prstGeom>
        </p:spPr>
      </p:pic>
      <p:pic>
        <p:nvPicPr>
          <p:cNvPr id="29" name="Рисунок 28" descr="флажок установлен со сплошной заливкой">
            <a:extLst>
              <a:ext uri="{FF2B5EF4-FFF2-40B4-BE49-F238E27FC236}">
                <a16:creationId xmlns:a16="http://schemas.microsoft.com/office/drawing/2014/main" id="{6A62E4AB-2726-D765-185D-ABE7460DC5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96283" y="4586156"/>
            <a:ext cx="914400" cy="914400"/>
          </a:xfrm>
          <a:prstGeom prst="rect">
            <a:avLst/>
          </a:prstGeom>
        </p:spPr>
      </p:pic>
      <p:pic>
        <p:nvPicPr>
          <p:cNvPr id="31" name="Рисунок 30" descr="флажок установлен со сплошной заливкой">
            <a:extLst>
              <a:ext uri="{FF2B5EF4-FFF2-40B4-BE49-F238E27FC236}">
                <a16:creationId xmlns:a16="http://schemas.microsoft.com/office/drawing/2014/main" id="{0CAFB8BA-DEDD-A053-170C-131712131C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05427" y="5196595"/>
            <a:ext cx="914400" cy="914400"/>
          </a:xfrm>
          <a:prstGeom prst="rect">
            <a:avLst/>
          </a:prstGeom>
        </p:spPr>
      </p:pic>
      <p:pic>
        <p:nvPicPr>
          <p:cNvPr id="33" name="Рисунок 32" descr="флажок установлен со сплошной заливкой">
            <a:extLst>
              <a:ext uri="{FF2B5EF4-FFF2-40B4-BE49-F238E27FC236}">
                <a16:creationId xmlns:a16="http://schemas.microsoft.com/office/drawing/2014/main" id="{E30C9E96-A667-5002-8050-471945D415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87884" y="5806219"/>
            <a:ext cx="914400" cy="914400"/>
          </a:xfrm>
          <a:prstGeom prst="rect">
            <a:avLst/>
          </a:prstGeom>
        </p:spPr>
      </p:pic>
      <p:pic>
        <p:nvPicPr>
          <p:cNvPr id="9" name="Рисунок 8" descr="флажок установлен со сплошной заливкой">
            <a:extLst>
              <a:ext uri="{FF2B5EF4-FFF2-40B4-BE49-F238E27FC236}">
                <a16:creationId xmlns:a16="http://schemas.microsoft.com/office/drawing/2014/main" id="{934908CE-D6D5-938E-6B2B-84244A04B0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90932" y="2741609"/>
            <a:ext cx="914400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C99B79-28FF-ACCC-7895-32DD211A2746}"/>
              </a:ext>
            </a:extLst>
          </p:cNvPr>
          <p:cNvSpPr txBox="1"/>
          <p:nvPr/>
        </p:nvSpPr>
        <p:spPr>
          <a:xfrm>
            <a:off x="685800" y="3008376"/>
            <a:ext cx="10405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Кинопедагогика</a:t>
            </a:r>
            <a:r>
              <a:rPr lang="ru-RU" dirty="0"/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как</a:t>
            </a:r>
            <a:r>
              <a:rPr lang="ru-RU" dirty="0"/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элемент</a:t>
            </a:r>
            <a:r>
              <a:rPr lang="ru-RU" dirty="0"/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воспитательной</a:t>
            </a:r>
            <a:r>
              <a:rPr lang="ru-RU" dirty="0"/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работы</a:t>
            </a:r>
          </a:p>
        </p:txBody>
      </p:sp>
    </p:spTree>
    <p:extLst>
      <p:ext uri="{BB962C8B-B14F-4D97-AF65-F5344CB8AC3E}">
        <p14:creationId xmlns:p14="http://schemas.microsoft.com/office/powerpoint/2010/main" val="4055676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CA35A-4F97-8FC6-E749-53AD5EBE2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7E0BD8A-749B-9137-8482-2DE1C71975DD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6020897-E2F1-E012-444A-ACFC3F1EC8A2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E8D741-5BB2-08BD-21E2-C40568100EA4}"/>
              </a:ext>
            </a:extLst>
          </p:cNvPr>
          <p:cNvSpPr txBox="1"/>
          <p:nvPr/>
        </p:nvSpPr>
        <p:spPr>
          <a:xfrm>
            <a:off x="708494" y="1309587"/>
            <a:ext cx="11021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НОВЫЕ ПУНКТЫ ФОРМЫ ЗАЯВКИ В 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2026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ГОДУ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A093F3-5108-3C1D-EA79-7D24D0DBC7C9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5CA1A3-82A2-95B7-33AF-EC59E76CB9A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6" name="Google Shape;58;p13">
            <a:extLst>
              <a:ext uri="{FF2B5EF4-FFF2-40B4-BE49-F238E27FC236}">
                <a16:creationId xmlns:a16="http://schemas.microsoft.com/office/drawing/2014/main" id="{D33A94DA-32CF-E7F9-FE95-F93CDA764D3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9;p13">
            <a:extLst>
              <a:ext uri="{FF2B5EF4-FFF2-40B4-BE49-F238E27FC236}">
                <a16:creationId xmlns:a16="http://schemas.microsoft.com/office/drawing/2014/main" id="{08F05808-1DB1-4B58-E81E-AB669DEE214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618AA25-8005-F137-9968-607FFFF0AC2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495"/>
          <a:stretch>
            <a:fillRect/>
          </a:stretch>
        </p:blipFill>
        <p:spPr>
          <a:xfrm>
            <a:off x="4919472" y="2489468"/>
            <a:ext cx="6901846" cy="192708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E7BE337-849D-874B-0A31-BB59E373D45F}"/>
              </a:ext>
            </a:extLst>
          </p:cNvPr>
          <p:cNvSpPr txBox="1"/>
          <p:nvPr/>
        </p:nvSpPr>
        <p:spPr>
          <a:xfrm>
            <a:off x="-158754" y="1995692"/>
            <a:ext cx="500507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Наличие 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отзыва подведомственной Минпросвещения России организации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,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 которой планируется заключение 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соглашения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 сотрудничестве или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заключено 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соглашение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о сотрудничестве в рамках инновационного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проекта (программы).</a:t>
            </a:r>
          </a:p>
        </p:txBody>
      </p:sp>
    </p:spTree>
    <p:extLst>
      <p:ext uri="{BB962C8B-B14F-4D97-AF65-F5344CB8AC3E}">
        <p14:creationId xmlns:p14="http://schemas.microsoft.com/office/powerpoint/2010/main" val="3985498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83459-54C1-40D1-9BF4-93DF1A876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6F345D5-C2E3-E35B-0DDD-ACB98C18C6CB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6A4D2F6-559C-3D96-C069-BB14FBB3AE9D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B640F0-015F-F9C4-0CC2-330ABC625368}"/>
              </a:ext>
            </a:extLst>
          </p:cNvPr>
          <p:cNvSpPr txBox="1"/>
          <p:nvPr/>
        </p:nvSpPr>
        <p:spPr>
          <a:xfrm>
            <a:off x="708494" y="1309587"/>
            <a:ext cx="11021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НОВЫЕ ПУНКТЫ ФОРМЫ ЗАЯВКИ В 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2026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ГОДУ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366670-FD54-87A4-3911-E8DDCAFCC1C9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874251-F2C4-B979-E56D-BD96894C67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6" name="Google Shape;58;p13">
            <a:extLst>
              <a:ext uri="{FF2B5EF4-FFF2-40B4-BE49-F238E27FC236}">
                <a16:creationId xmlns:a16="http://schemas.microsoft.com/office/drawing/2014/main" id="{B5996587-52FE-FC7D-F6C4-063B16B1A8B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9;p13">
            <a:extLst>
              <a:ext uri="{FF2B5EF4-FFF2-40B4-BE49-F238E27FC236}">
                <a16:creationId xmlns:a16="http://schemas.microsoft.com/office/drawing/2014/main" id="{E6FCC6F3-D0DC-0E6C-D1CE-C21C04B8930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12C2C1E-3E28-44D7-29B4-7007A8C8B5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992"/>
          <a:stretch>
            <a:fillRect/>
          </a:stretch>
        </p:blipFill>
        <p:spPr>
          <a:xfrm>
            <a:off x="5934456" y="2548554"/>
            <a:ext cx="5848955" cy="2041734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700E114-A5BF-18CB-6DD0-634AB8CFE396}"/>
              </a:ext>
            </a:extLst>
          </p:cNvPr>
          <p:cNvSpPr txBox="1"/>
          <p:nvPr/>
        </p:nvSpPr>
        <p:spPr>
          <a:xfrm>
            <a:off x="408589" y="2052444"/>
            <a:ext cx="541613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Наличие согласия/рекомендации 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учредителя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организации – соискателя и 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исполнительного органа субъекта Российской Федерации,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осуществляющего государственное управление в сфере образования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, на участие в реализации проекта (программы)</a:t>
            </a:r>
          </a:p>
        </p:txBody>
      </p:sp>
    </p:spTree>
    <p:extLst>
      <p:ext uri="{BB962C8B-B14F-4D97-AF65-F5344CB8AC3E}">
        <p14:creationId xmlns:p14="http://schemas.microsoft.com/office/powerpoint/2010/main" val="534780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Тема17</Template>
  <TotalTime>8139</TotalTime>
  <Words>347</Words>
  <Application>Microsoft Office PowerPoint</Application>
  <PresentationFormat>Широкоэкранный</PresentationFormat>
  <Paragraphs>50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Aptos</vt:lpstr>
      <vt:lpstr>Arial</vt:lpstr>
      <vt:lpstr>Arial Black</vt:lpstr>
      <vt:lpstr>Calibri</vt:lpstr>
      <vt:lpstr>Calibri Light</vt:lpstr>
      <vt:lpstr>Cambria</vt:lpstr>
      <vt:lpstr>Century</vt:lpstr>
      <vt:lpstr>Тема17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КОНЦЕПТУАЛЬНЫЕ ПОДХОДЫ  К СТРАТЕГИИ РАЗВИТИЯ  РОССИЙСКОЙ ШКОЛЫ</dc:title>
  <dc:creator>Ольга Белоусова</dc:creator>
  <cp:lastModifiedBy>Королева Елена Владимировна</cp:lastModifiedBy>
  <cp:revision>294</cp:revision>
  <cp:lastPrinted>2026-09-08T15:52:10Z</cp:lastPrinted>
  <dcterms:modified xsi:type="dcterms:W3CDTF">2026-09-08T15:52:42Z</dcterms:modified>
</cp:coreProperties>
</file>